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5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78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9723-0543-4DC2-854E-F1809967FDA0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CCD0-8481-443B-8800-EE585028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87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9723-0543-4DC2-854E-F1809967FDA0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CCD0-8481-443B-8800-EE585028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615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9723-0543-4DC2-854E-F1809967FDA0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CCD0-8481-443B-8800-EE585028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76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9723-0543-4DC2-854E-F1809967FDA0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CCD0-8481-443B-8800-EE585028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33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9723-0543-4DC2-854E-F1809967FDA0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CCD0-8481-443B-8800-EE585028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843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9723-0543-4DC2-854E-F1809967FDA0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CCD0-8481-443B-8800-EE585028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56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9723-0543-4DC2-854E-F1809967FDA0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CCD0-8481-443B-8800-EE585028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42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9723-0543-4DC2-854E-F1809967FDA0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CCD0-8481-443B-8800-EE585028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874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9723-0543-4DC2-854E-F1809967FDA0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CCD0-8481-443B-8800-EE585028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120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9723-0543-4DC2-854E-F1809967FDA0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CCD0-8481-443B-8800-EE585028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4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9723-0543-4DC2-854E-F1809967FDA0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CCD0-8481-443B-8800-EE585028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36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9723-0543-4DC2-854E-F1809967FDA0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FCCD0-8481-443B-8800-EE585028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091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8963" y="1589784"/>
            <a:ext cx="9152964" cy="4622988"/>
            <a:chOff x="0" y="1541356"/>
            <a:chExt cx="9144000" cy="4865183"/>
          </a:xfrm>
        </p:grpSpPr>
        <p:pic>
          <p:nvPicPr>
            <p:cNvPr id="11" name="Picture 14" descr="Operational_Stress_Continuum_Color_Bars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1541356"/>
              <a:ext cx="9144000" cy="4865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2558127" y="1748262"/>
              <a:ext cx="1752601" cy="48585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400" b="1" dirty="0">
                  <a:solidFill>
                    <a:prstClr val="black"/>
                  </a:solidFill>
                  <a:latin typeface="Times New Roman"/>
                </a:rPr>
                <a:t>Reacting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9654" y="1748262"/>
              <a:ext cx="1724025" cy="4858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400" b="1" dirty="0">
                  <a:solidFill>
                    <a:prstClr val="black"/>
                  </a:solidFill>
                  <a:latin typeface="Times New Roman"/>
                </a:rPr>
                <a:t>Ready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813880" y="1748262"/>
              <a:ext cx="1828801" cy="48585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400" b="1" dirty="0">
                  <a:solidFill>
                    <a:prstClr val="black"/>
                  </a:solidFill>
                  <a:latin typeface="Times New Roman"/>
                </a:rPr>
                <a:t>Injured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103628" y="1748262"/>
              <a:ext cx="1828801" cy="48585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400" b="1" dirty="0">
                  <a:solidFill>
                    <a:prstClr val="black"/>
                  </a:solidFill>
                  <a:latin typeface="Times New Roman"/>
                </a:rPr>
                <a:t>Ill</a:t>
              </a:r>
            </a:p>
          </p:txBody>
        </p:sp>
        <p:sp>
          <p:nvSpPr>
            <p:cNvPr id="16" name="TextBox 17"/>
            <p:cNvSpPr txBox="1">
              <a:spLocks noChangeArrowheads="1"/>
            </p:cNvSpPr>
            <p:nvPr/>
          </p:nvSpPr>
          <p:spPr bwMode="auto">
            <a:xfrm>
              <a:off x="14865" y="2538325"/>
              <a:ext cx="2133600" cy="2502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Adaptive coping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Optimal functioning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Wellness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8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51" b="1" i="1" dirty="0">
                  <a:solidFill>
                    <a:prstClr val="black"/>
                  </a:solidFill>
                </a:rPr>
                <a:t>Features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Well trained and prepared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Fit and focused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In control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Optimally effective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Behaving ethically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100" b="1" dirty="0">
                <a:solidFill>
                  <a:prstClr val="black"/>
                </a:solidFill>
              </a:endParaRPr>
            </a:p>
          </p:txBody>
        </p:sp>
        <p:sp>
          <p:nvSpPr>
            <p:cNvPr id="17" name="TextBox 17"/>
            <p:cNvSpPr txBox="1">
              <a:spLocks noChangeArrowheads="1"/>
            </p:cNvSpPr>
            <p:nvPr/>
          </p:nvSpPr>
          <p:spPr bwMode="auto">
            <a:xfrm>
              <a:off x="2397789" y="2553771"/>
              <a:ext cx="2073276" cy="3101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Mild and transient distress or loss of optimal functioning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Temporary &amp; reversible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Low risk for illness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8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51" b="1" i="1" dirty="0">
                  <a:solidFill>
                    <a:prstClr val="black"/>
                  </a:solidFill>
                </a:rPr>
                <a:t>Features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Irritable, angry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Anxious or depressed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Physically too pumped up or tired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Reduced self-control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Poor focus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Poor sleep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100" b="1" dirty="0">
                <a:solidFill>
                  <a:prstClr val="black"/>
                </a:solidFill>
              </a:endParaRPr>
            </a:p>
          </p:txBody>
        </p:sp>
        <p:sp>
          <p:nvSpPr>
            <p:cNvPr id="18" name="TextBox 17"/>
            <p:cNvSpPr txBox="1">
              <a:spLocks noChangeArrowheads="1"/>
            </p:cNvSpPr>
            <p:nvPr/>
          </p:nvSpPr>
          <p:spPr bwMode="auto">
            <a:xfrm>
              <a:off x="6964363" y="2383349"/>
              <a:ext cx="2179637" cy="3498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Persistent and disabling distress or loss of function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Unhealed stress injuries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100" b="1" dirty="0">
                <a:solidFill>
                  <a:prstClr val="black"/>
                </a:solidFill>
              </a:endParaRPr>
            </a:p>
            <a:p>
              <a:pPr algn="ctr"/>
              <a:r>
                <a:rPr lang="en-US" sz="1100" b="1" dirty="0">
                  <a:solidFill>
                    <a:prstClr val="black"/>
                  </a:solidFill>
                </a:rPr>
                <a:t>Mental disorder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8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51" b="1" i="1" dirty="0">
                  <a:solidFill>
                    <a:prstClr val="black"/>
                  </a:solidFill>
                </a:rPr>
                <a:t>Types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PTSD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Major Depression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Anxiety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Substance abuse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8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51" b="1" i="1" dirty="0">
                  <a:solidFill>
                    <a:prstClr val="black"/>
                  </a:solidFill>
                </a:rPr>
                <a:t>Features</a:t>
              </a:r>
              <a:endParaRPr lang="en-US" sz="1351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Symptoms and disability persist over many weeks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00" b="1" dirty="0">
                <a:solidFill>
                  <a:prstClr val="black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>
                  <a:solidFill>
                    <a:prstClr val="black"/>
                  </a:solidFill>
                </a:rPr>
                <a:t>Symptoms and disability get worse over time</a:t>
              </a:r>
            </a:p>
          </p:txBody>
        </p:sp>
      </p:grpSp>
      <p:sp>
        <p:nvSpPr>
          <p:cNvPr id="25" name="Title 1">
            <a:extLst>
              <a:ext uri="{FF2B5EF4-FFF2-40B4-BE49-F238E27FC236}">
                <a16:creationId xmlns:a16="http://schemas.microsoft.com/office/drawing/2014/main" id="{0C7C823B-B50C-E243-8541-A5DB2F69F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887" y="258251"/>
            <a:ext cx="8540336" cy="1128044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Helvetica" pitchFamily="2" charset="0"/>
              </a:rPr>
              <a:t>THE STRESS SCALE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6F3BBD-D4A0-EC42-87AD-06CF4409408B}"/>
              </a:ext>
            </a:extLst>
          </p:cNvPr>
          <p:cNvSpPr txBox="1"/>
          <p:nvPr/>
        </p:nvSpPr>
        <p:spPr>
          <a:xfrm>
            <a:off x="5917" y="5891539"/>
            <a:ext cx="2135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Helvetica" pitchFamily="2" charset="0"/>
              </a:rPr>
              <a:t>Train hard</a:t>
            </a:r>
          </a:p>
          <a:p>
            <a:pPr algn="ctr"/>
            <a:r>
              <a:rPr lang="en-US" b="1" dirty="0">
                <a:latin typeface="Helvetica" pitchFamily="2" charset="0"/>
              </a:rPr>
              <a:t>Build the team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023500A-09FB-0C40-B0C3-569697841541}"/>
              </a:ext>
            </a:extLst>
          </p:cNvPr>
          <p:cNvSpPr txBox="1"/>
          <p:nvPr/>
        </p:nvSpPr>
        <p:spPr>
          <a:xfrm>
            <a:off x="2343678" y="5891539"/>
            <a:ext cx="2075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Helvetica" pitchFamily="2" charset="0"/>
              </a:rPr>
              <a:t>Talk to someone you trust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F7174D3-1EC8-EB4C-8A08-DFD50658098F}"/>
              </a:ext>
            </a:extLst>
          </p:cNvPr>
          <p:cNvSpPr txBox="1"/>
          <p:nvPr/>
        </p:nvSpPr>
        <p:spPr>
          <a:xfrm>
            <a:off x="4637540" y="5891537"/>
            <a:ext cx="21943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Helvetica" pitchFamily="2" charset="0"/>
              </a:rPr>
              <a:t>Talk to chaplain, counselor, or medical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4B07A1-00EA-2A4A-A0DE-61DDC89C8A0D}"/>
              </a:ext>
            </a:extLst>
          </p:cNvPr>
          <p:cNvSpPr txBox="1"/>
          <p:nvPr/>
        </p:nvSpPr>
        <p:spPr>
          <a:xfrm>
            <a:off x="6950146" y="5891539"/>
            <a:ext cx="2194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Helvetica" pitchFamily="2" charset="0"/>
              </a:rPr>
              <a:t>Seek medical attention</a:t>
            </a:r>
          </a:p>
        </p:txBody>
      </p:sp>
      <p:sp>
        <p:nvSpPr>
          <p:cNvPr id="24" name="TextBox 17">
            <a:extLst>
              <a:ext uri="{FF2B5EF4-FFF2-40B4-BE49-F238E27FC236}">
                <a16:creationId xmlns:a16="http://schemas.microsoft.com/office/drawing/2014/main" id="{EC1AC4E5-6EF5-E349-9825-8984BB511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797" y="2475024"/>
            <a:ext cx="2164295" cy="3193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</a:rPr>
              <a:t>More severe and persistent distress or loss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</a:rPr>
              <a:t>Higher risk for illness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800" b="1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i="1" dirty="0">
                <a:solidFill>
                  <a:prstClr val="black"/>
                </a:solidFill>
              </a:rPr>
              <a:t>Causes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</a:rPr>
              <a:t>Wear and Tear, Inner Conflict, Loss, Trauma</a:t>
            </a:r>
            <a:endParaRPr lang="en-US" sz="1000" b="1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800" b="1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351" b="1" i="1" dirty="0">
                <a:solidFill>
                  <a:prstClr val="black"/>
                </a:solidFill>
              </a:rPr>
              <a:t>Features</a:t>
            </a:r>
            <a:endParaRPr lang="en-US" sz="1351" b="1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</a:rPr>
              <a:t>Panic or rage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</a:rPr>
              <a:t>Loss of control of body/ mind </a:t>
            </a:r>
            <a:br>
              <a:rPr lang="en-US" sz="1100" b="1" dirty="0">
                <a:solidFill>
                  <a:prstClr val="black"/>
                </a:solidFill>
              </a:rPr>
            </a:br>
            <a:r>
              <a:rPr lang="en-US" sz="1100" b="1" dirty="0">
                <a:solidFill>
                  <a:prstClr val="black"/>
                </a:solidFill>
              </a:rPr>
              <a:t>Can’t sleep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</a:rPr>
              <a:t>Recurrent nightmares/ bad memories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</a:rPr>
              <a:t>Persistent shame, guilt </a:t>
            </a:r>
            <a:br>
              <a:rPr lang="en-US" sz="1100" b="1" dirty="0">
                <a:solidFill>
                  <a:prstClr val="black"/>
                </a:solidFill>
              </a:rPr>
            </a:br>
            <a:r>
              <a:rPr lang="en-US" sz="1100" b="1" dirty="0">
                <a:solidFill>
                  <a:prstClr val="black"/>
                </a:solidFill>
              </a:rPr>
              <a:t>or blame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</a:rPr>
              <a:t>Loss of moral values </a:t>
            </a:r>
            <a:br>
              <a:rPr lang="en-US" sz="1100" b="1" dirty="0">
                <a:solidFill>
                  <a:prstClr val="black"/>
                </a:solidFill>
              </a:rPr>
            </a:br>
            <a:r>
              <a:rPr lang="en-US" sz="1100" b="1" dirty="0">
                <a:solidFill>
                  <a:prstClr val="black"/>
                </a:solidFill>
              </a:rPr>
              <a:t>and beliefs</a:t>
            </a:r>
          </a:p>
        </p:txBody>
      </p:sp>
    </p:spTree>
    <p:extLst>
      <p:ext uri="{BB962C8B-B14F-4D97-AF65-F5344CB8AC3E}">
        <p14:creationId xmlns:p14="http://schemas.microsoft.com/office/powerpoint/2010/main" val="925972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0C994E9-E09D-004C-99ED-E31B0DD151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676" y="142350"/>
            <a:ext cx="7008540" cy="651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825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150</Words>
  <Application>Microsoft Office PowerPoint</Application>
  <PresentationFormat>On-screen Show (4:3)</PresentationFormat>
  <Paragraphs>76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Times New Roman</vt:lpstr>
      <vt:lpstr>Office Theme</vt:lpstr>
      <vt:lpstr>THE STRESS SCALE</vt:lpstr>
      <vt:lpstr>PowerPoint Presentation</vt:lpstr>
    </vt:vector>
  </TitlesOfParts>
  <Company>U.S. 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STRESS SCALE</dc:title>
  <dc:creator>Alexander, Jonathan W LT</dc:creator>
  <cp:lastModifiedBy>Alexander, Jonathan W LT</cp:lastModifiedBy>
  <cp:revision>1</cp:revision>
  <dcterms:created xsi:type="dcterms:W3CDTF">2019-10-17T11:00:00Z</dcterms:created>
  <dcterms:modified xsi:type="dcterms:W3CDTF">2019-10-17T11:00:46Z</dcterms:modified>
</cp:coreProperties>
</file>